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hine Learning for Marketing - IE Exponential Learning Blog">
            <a:extLst>
              <a:ext uri="{FF2B5EF4-FFF2-40B4-BE49-F238E27FC236}">
                <a16:creationId xmlns:a16="http://schemas.microsoft.com/office/drawing/2014/main" id="{30C6D4C1-44F6-4B14-86BD-83660BC4FC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1"/>
          <a:stretch/>
        </p:blipFill>
        <p:spPr bwMode="auto">
          <a:xfrm flipH="1">
            <a:off x="4105834" y="0"/>
            <a:ext cx="8086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A5B11A-649F-4FE0-9265-35080BA7D1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867" y="389467"/>
            <a:ext cx="3632200" cy="21928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028604-2E21-495B-B614-F445D4023D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867" y="3699933"/>
            <a:ext cx="3632200" cy="1253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3B7CCD3-79A1-4FF7-9460-75ABEEA506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510" y="5590236"/>
            <a:ext cx="3842913" cy="9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D4D78C-67DB-4A68-A0C8-43BEA58A65EF}"/>
              </a:ext>
            </a:extLst>
          </p:cNvPr>
          <p:cNvSpPr/>
          <p:nvPr userDrawn="1"/>
        </p:nvSpPr>
        <p:spPr>
          <a:xfrm>
            <a:off x="0" y="0"/>
            <a:ext cx="12192000" cy="87206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DFC387-CFB6-4B0D-9C97-09A0D04308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122" y="0"/>
            <a:ext cx="11899079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6E86C-052F-4F54-AA6F-B12A1E57C4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301" y="948267"/>
            <a:ext cx="11899900" cy="4969933"/>
          </a:xfrm>
          <a:prstGeom prst="rect">
            <a:avLst/>
          </a:prstGeom>
        </p:spPr>
        <p:txBody>
          <a:bodyPr/>
          <a:lstStyle>
            <a:lvl1pPr marL="365751" indent="-243834">
              <a:buFont typeface="Wingdings" panose="05000000000000000000" pitchFamily="2" charset="2"/>
              <a:buChar char="§"/>
              <a:defRPr sz="3200"/>
            </a:lvl1pPr>
            <a:lvl2pPr marL="853419" indent="-243834">
              <a:defRPr sz="2667"/>
            </a:lvl2pPr>
            <a:lvl3pPr marL="1463003" indent="-243834">
              <a:defRPr sz="2400"/>
            </a:lvl3pPr>
            <a:lvl4pPr marL="2072588" indent="-243834">
              <a:defRPr sz="2133"/>
            </a:lvl4pPr>
            <a:lvl5pPr marL="2682173" indent="-243834"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55354BB-1362-43B5-B5F4-E339F1C4D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111040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" y="391813"/>
            <a:ext cx="4111039" cy="53799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E80418-F7A0-4186-888B-909F131A7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BA0C001-D1C8-4974-A147-E861B8FA1E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829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A336174-BC59-4C0D-999B-58A297C48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227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3167DF25-4D50-4D59-918E-BF215A61B9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33406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39BA80E-6AF4-40B5-8466-E8A080F5C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5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111040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" y="391813"/>
            <a:ext cx="4111039" cy="53799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E80418-F7A0-4186-888B-909F131A7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BA0C001-D1C8-4974-A147-E861B8FA1E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829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A336174-BC59-4C0D-999B-58A297C48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227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3167DF25-4D50-4D59-918E-BF215A61B9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33406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FE1F264-4090-469A-8EFA-FCA83CDF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1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111040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" y="391813"/>
            <a:ext cx="4111039" cy="53799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E80418-F7A0-4186-888B-909F131A7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BA0C001-D1C8-4974-A147-E861B8FA1E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829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A336174-BC59-4C0D-999B-58A297C48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227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3167DF25-4D50-4D59-918E-BF215A61B9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33406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1E4A737-7A1F-417E-8740-4926C5EB5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111040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" y="391813"/>
            <a:ext cx="4111039" cy="537998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E80418-F7A0-4186-888B-909F131A7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BA0C001-D1C8-4974-A147-E861B8FA1E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6829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A336174-BC59-4C0D-999B-58A297C48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227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3167DF25-4D50-4D59-918E-BF215A61B9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33406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B393617-8586-40B1-BB4F-3C051A0176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1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1E04-B74C-41E1-9C73-CFFDDC2473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8A42F8-B4ED-428D-A22E-A043FC37C466}"/>
              </a:ext>
            </a:extLst>
          </p:cNvPr>
          <p:cNvSpPr/>
          <p:nvPr userDrawn="1"/>
        </p:nvSpPr>
        <p:spPr>
          <a:xfrm>
            <a:off x="0" y="5336288"/>
            <a:ext cx="12192000" cy="1521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DF510-4149-4F5D-8693-993F463205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7226" y="3869868"/>
            <a:ext cx="5797549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 -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BFF72-9EB1-494B-9706-112EF08F1F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1534" y="2319867"/>
            <a:ext cx="7128933" cy="1109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267" kern="1200" dirty="0">
                <a:solidFill>
                  <a:schemeClr val="tx1"/>
                </a:solidFill>
                <a:effectLst/>
                <a:latin typeface="Franklin Gothic Medium"/>
                <a:ea typeface="+mn-ea"/>
                <a:cs typeface="Franklin Gothic Medium"/>
              </a:defRPr>
            </a:lvl1pPr>
          </a:lstStyle>
          <a:p>
            <a:pPr lvl="0"/>
            <a:r>
              <a:rPr lang="en-US" dirty="0"/>
              <a:t>Section Name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3F86030-314D-4F64-BA88-AB70141671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8738" y="519617"/>
            <a:ext cx="5094524" cy="12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_1_template_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16289"/>
          <a:stretch/>
        </p:blipFill>
        <p:spPr>
          <a:xfrm>
            <a:off x="0" y="391812"/>
            <a:ext cx="12192000" cy="53472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ADBEB-78AF-4F0D-B0BD-500D1C84C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74873"/>
            <a:ext cx="12192000" cy="14795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867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defRPr sz="5867">
                <a:latin typeface="Franklin Gothic Medium" panose="020B0603020102020204" pitchFamily="34" charset="0"/>
              </a:defRPr>
            </a:lvl2pPr>
            <a:lvl3pPr>
              <a:defRPr sz="5867">
                <a:latin typeface="Franklin Gothic Medium" panose="020B0603020102020204" pitchFamily="34" charset="0"/>
              </a:defRPr>
            </a:lvl3pPr>
            <a:lvl4pPr>
              <a:defRPr sz="5867">
                <a:latin typeface="Franklin Gothic Medium" panose="020B0603020102020204" pitchFamily="34" charset="0"/>
              </a:defRPr>
            </a:lvl4pPr>
            <a:lvl5pPr>
              <a:defRPr sz="5867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Section Break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6B16A1F-6370-47CA-8391-F4FF5638AD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3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15827"/>
          <a:stretch/>
        </p:blipFill>
        <p:spPr>
          <a:xfrm>
            <a:off x="0" y="391811"/>
            <a:ext cx="12192000" cy="5379983"/>
          </a:xfrm>
          <a:prstGeom prst="rect">
            <a:avLst/>
          </a:prstGeom>
          <a:noFill/>
        </p:spPr>
      </p:pic>
      <p:pic>
        <p:nvPicPr>
          <p:cNvPr id="2" name="Picture 1" descr="section_2_template_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 b="15838"/>
          <a:stretch/>
        </p:blipFill>
        <p:spPr>
          <a:xfrm>
            <a:off x="1" y="391811"/>
            <a:ext cx="12191020" cy="537998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C5F381-7262-4ED6-A373-C2A599CDFA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74873"/>
            <a:ext cx="12192000" cy="14795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867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defRPr sz="5867">
                <a:latin typeface="Franklin Gothic Medium" panose="020B0603020102020204" pitchFamily="34" charset="0"/>
              </a:defRPr>
            </a:lvl2pPr>
            <a:lvl3pPr>
              <a:defRPr sz="5867">
                <a:latin typeface="Franklin Gothic Medium" panose="020B0603020102020204" pitchFamily="34" charset="0"/>
              </a:defRPr>
            </a:lvl3pPr>
            <a:lvl4pPr>
              <a:defRPr sz="5867">
                <a:latin typeface="Franklin Gothic Medium" panose="020B0603020102020204" pitchFamily="34" charset="0"/>
              </a:defRPr>
            </a:lvl4pPr>
            <a:lvl5pPr>
              <a:defRPr sz="5867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Section Break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FD6A61C-DF27-4D7D-9279-5E9FE10E2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37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 in the Loop – Human in the Loop Machine Learning">
            <a:extLst>
              <a:ext uri="{FF2B5EF4-FFF2-40B4-BE49-F238E27FC236}">
                <a16:creationId xmlns:a16="http://schemas.microsoft.com/office/drawing/2014/main" id="{5F78C445-3663-4DA8-915C-5914A3BDD88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837"/>
          <a:stretch/>
        </p:blipFill>
        <p:spPr bwMode="auto">
          <a:xfrm>
            <a:off x="-1" y="336649"/>
            <a:ext cx="12191999" cy="53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E814C4-DD3D-4DC8-A111-D11CA6215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00222"/>
            <a:ext cx="12192000" cy="14795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867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defRPr sz="5867">
                <a:latin typeface="Franklin Gothic Medium" panose="020B0603020102020204" pitchFamily="34" charset="0"/>
              </a:defRPr>
            </a:lvl2pPr>
            <a:lvl3pPr>
              <a:defRPr sz="5867">
                <a:latin typeface="Franklin Gothic Medium" panose="020B0603020102020204" pitchFamily="34" charset="0"/>
              </a:defRPr>
            </a:lvl3pPr>
            <a:lvl4pPr>
              <a:defRPr sz="5867">
                <a:latin typeface="Franklin Gothic Medium" panose="020B0603020102020204" pitchFamily="34" charset="0"/>
              </a:defRPr>
            </a:lvl4pPr>
            <a:lvl5pPr>
              <a:defRPr sz="5867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Section Break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40CABA6-398A-414A-B21E-DC06C7942C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B3459F-CABC-4BB0-BA23-1E9E34C2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6200"/>
            <a:ext cx="11887200" cy="609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Enterprise Data Science: What It Is and Why It Matters - Copyright ...">
            <a:extLst>
              <a:ext uri="{FF2B5EF4-FFF2-40B4-BE49-F238E27FC236}">
                <a16:creationId xmlns:a16="http://schemas.microsoft.com/office/drawing/2014/main" id="{8B1991B3-6776-454F-B400-0CEE975C704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78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AC9FA5-E496-4368-A09F-453CC4E4A9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809" y="5782733"/>
            <a:ext cx="8585189" cy="10752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THANK YOU! or QUESTIONS?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3122EAA-E76B-474D-ADA4-361C43D4F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1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 userDrawn="1"/>
        </p:nvSpPr>
        <p:spPr>
          <a:xfrm>
            <a:off x="0" y="5336289"/>
            <a:ext cx="12192000" cy="1521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2A943E-C40A-4561-B82A-D24F41C894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400" y="2836334"/>
            <a:ext cx="10549467" cy="130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67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82C8BB-623F-40C4-820E-3656B4352D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4138085"/>
            <a:ext cx="10549467" cy="764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C27B225-12D2-47D6-973C-2CB2CC71E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2498" y="1421342"/>
            <a:ext cx="5207005" cy="13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01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94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Text/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1813"/>
            <a:ext cx="12192000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F6DA68-327B-4D19-8073-EEC222C11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70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836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2"/>
            <a:ext cx="8080961" cy="6857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8080961" y="1"/>
            <a:ext cx="4111039" cy="6857999"/>
          </a:xfrm>
          <a:prstGeom prst="rect">
            <a:avLst/>
          </a:prstGeom>
          <a:solidFill>
            <a:srgbClr val="001E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7425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080962" y="391813"/>
            <a:ext cx="4111039" cy="53799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4087-1834-4BAA-BCC2-AA9EF2D0A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922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148D6A9-2379-482E-9197-991142265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3883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E6079A3E-3054-4A11-B81F-D227D91780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73062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5959C5CA-55F8-4341-8ED9-E0DE113FFAA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2920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583DC86-B0E2-4476-A2B0-4269FD8D6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8080961" y="391813"/>
            <a:ext cx="4111039" cy="53799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7008BAA-19CF-49C7-B5EA-52AE5881C7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922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BC59BE-C7C1-4A79-9832-AA9C3ADF1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3883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734A06E2-9699-4DD8-B3E2-C8FD4D70062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73062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C2F73391-B111-463F-8621-10298089F10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2920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BFD774E-02BC-4BDB-BE44-2FA6285961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8080961" y="391813"/>
            <a:ext cx="4111039" cy="5379983"/>
          </a:xfrm>
          <a:prstGeom prst="rect">
            <a:avLst/>
          </a:prstGeom>
          <a:solidFill>
            <a:srgbClr val="001E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0CE4AC-73FF-47B1-91C8-773CF7DD59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922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E27B88-2526-4A82-809B-29244F65E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3883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5D73A561-F492-4E38-B17B-D2531AA2FA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73062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2C878349-DFBA-495C-BC96-7E075CA2AF6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2920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D1FDA28-93D9-4DB9-BFA7-4DF54116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391813"/>
            <a:ext cx="8080961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8080961" y="391813"/>
            <a:ext cx="4111039" cy="537998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C110AB-925F-49B9-A502-F069269F2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922" y="492651"/>
            <a:ext cx="749511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2D166A-EFFE-4458-9445-D9DB7EBD53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3883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21AEA855-77D5-47F0-97C1-B2DEE19548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73062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506E4F7B-9FB1-474A-937C-87097D3419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2920" y="1475927"/>
            <a:ext cx="7495117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667"/>
            </a:lvl1pPr>
            <a:lvl2pPr marL="853419" indent="-243834">
              <a:defRPr sz="2400"/>
            </a:lvl2pPr>
            <a:lvl3pPr marL="1463003" indent="-243834">
              <a:defRPr sz="2133"/>
            </a:lvl3pPr>
            <a:lvl4pPr marL="2072588" indent="-243834">
              <a:defRPr sz="1867"/>
            </a:lvl4pPr>
            <a:lvl5pPr marL="2682173" indent="-243834">
              <a:defRPr sz="1867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3FC493-4878-4CB2-8A7D-56A77A457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1813"/>
            <a:ext cx="12192000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C5AB668-092E-4572-AA64-5BB1C183F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922" y="492651"/>
            <a:ext cx="11787396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Slide Headline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0A6577-A944-4B13-A238-494B4981B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1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1813"/>
            <a:ext cx="12192000" cy="53799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AB24BF-5A35-473F-858C-E025DB629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758" y="601022"/>
            <a:ext cx="3614919" cy="646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6D959BBC-BF02-4A58-8730-EAC1F16DB7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0937" y="1475927"/>
            <a:ext cx="3615740" cy="281093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Section Text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2FAAF358-342A-4493-BF74-41F51EA25D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83419" y="391813"/>
            <a:ext cx="8008581" cy="5379983"/>
          </a:xfrm>
          <a:prstGeom prst="rect">
            <a:avLst/>
          </a:prstGeom>
        </p:spPr>
        <p:txBody>
          <a:bodyPr/>
          <a:lstStyle>
            <a:lvl1pPr marL="243834" indent="-243834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853419" indent="-243834">
              <a:defRPr sz="2133">
                <a:solidFill>
                  <a:schemeClr val="bg1"/>
                </a:solidFill>
              </a:defRPr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Paste image here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193766-F4F7-41B9-BFC1-0DC2BDE34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9A0E9CC-CD73-4DD1-849B-3C52D44A7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29" y="5909665"/>
            <a:ext cx="3214881" cy="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22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7EE98656-5655-47C1-ABF8-0ADE69F8D829}"/>
              </a:ext>
            </a:extLst>
          </p:cNvPr>
          <p:cNvGraphicFramePr>
            <a:graphicFrameLocks noGrp="1"/>
          </p:cNvGraphicFramePr>
          <p:nvPr/>
        </p:nvGraphicFramePr>
        <p:xfrm>
          <a:off x="53792" y="749437"/>
          <a:ext cx="12070080" cy="6065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035040">
                  <a:extLst>
                    <a:ext uri="{9D8B030D-6E8A-4147-A177-3AD203B41FA5}">
                      <a16:colId xmlns:a16="http://schemas.microsoft.com/office/drawing/2014/main" val="3505602451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186565654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Spring 2020 – 8 New Projects, 1 Extension</a:t>
                      </a: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Fall 2020 – 6 New Projects, 4 Extensions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53305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Question Asking with Differing Knowledge &amp; Goals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Joe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Austerweil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School of Psychology,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$75K, 1 year 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Adaptive Operations Research &amp; Data Modeling for Insurance Apps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Michael Ferris,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CDIS, $140K, 1 year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854847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Developing a Novel 3D Capture Based Automated Inventory System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Kevin Ponto, School of Human Ecology,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$108K, 1 year</a:t>
                      </a: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 Deep Learning Approach to User Location Privacy Protection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Song Gao, Geospatial Data Science Lab, $150K, 16 months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721818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Lightweight NLP/Vision Algorithms: Applications to Data Analysis Tasks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Vikas Singh, CDIS, $150K, 1 year</a:t>
                      </a: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GAN-MIXUP: Data Augmentation Across Manifolds for Improved Test Performance</a:t>
                      </a:r>
                    </a:p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Kangwook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Lee, Electrical &amp; Computer Engineering, $150K, 1 year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0910864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Scalable Causal Modeling for Understanding Customer Behavior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Irene Ong, School of Medicine/Public Health – Obstetrics/Gyn., $116K, 1 year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Machine Learning Approaches for Metadata Standardization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Colin Dewey &amp; Mark Craven, Biostatistics &amp; Medical Informatics, $148K, 2 years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469286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Optimizing Q&amp;A Systems via User Feedback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Rob Nowak, College of Engineering, $75K, 1 year </a:t>
                      </a:r>
                      <a:endParaRPr lang="en-US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Integer Programming for Mixture Matrix Completion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Jeff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Linderoth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Industrial &amp; Systems Engineering, $150K, 2 years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120315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Data to Foster Entrepreneurship &amp; Innovation in the Madison Ecosystem – Phase 2 (Extension)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Jon Eckhardt, School of Business – Mgmt. &amp; Human Resources, $37K, 1 year</a:t>
                      </a: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Model Recycling: Accelerating ML Systems by Exploiting Past Computations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Shivaram Venkataraman &amp; Dimitris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Papailiopoulos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CDIS, $135,000, 1 year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1404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160159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Improving Traffic Safety Outcomes Through Data Science Methods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David Noyce, College of Engineering, $150K, 2 years</a:t>
                      </a: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Project Extensions: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Joe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Austerweil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$60K, 9-month extension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Vikas Singh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$99K, 9-month extension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Michael Morgan, High-Resolution Weather Forecasting into a State-of-the-Science Probabilistic Regional Forecasting System $75K, 1-year extension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Peng Shi,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Risk Modeling &amp; Assessment of Hailstorm Losses in Property Insurance Using High-Definition Weather Info, no cost, 1-year extension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93972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Machine Learning for Usage-Based Insurance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Robert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Holz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&amp; Willem Marais, Space Science Engineering, $139K, 2 years</a:t>
                      </a:r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44087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Ultra Fast Training for Novel Categories in Text Classification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Jerry Zhu, CDIS, $94K, 2 years</a:t>
                      </a:r>
                      <a:endParaRPr lang="en-US" sz="1400" b="0" i="0" dirty="0"/>
                    </a:p>
                  </a:txBody>
                  <a:tcPr marL="121920" marR="121920" marT="60960" marB="6096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180638"/>
                  </a:ext>
                </a:extLst>
              </a:tr>
            </a:tbl>
          </a:graphicData>
        </a:graphic>
      </p:graphicFrame>
      <p:pic>
        <p:nvPicPr>
          <p:cNvPr id="34" name="Picture 33" descr="A picture containing sitting, drawing&#10;&#10;Description automatically generated">
            <a:extLst>
              <a:ext uri="{FF2B5EF4-FFF2-40B4-BE49-F238E27FC236}">
                <a16:creationId xmlns:a16="http://schemas.microsoft.com/office/drawing/2014/main" id="{8E6D08FD-4CF8-419D-910A-1E367CCE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1" y="110696"/>
            <a:ext cx="1912991" cy="57539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8819DB-CFF8-45B2-8082-1539C32EE663}"/>
              </a:ext>
            </a:extLst>
          </p:cNvPr>
          <p:cNvSpPr txBox="1"/>
          <p:nvPr/>
        </p:nvSpPr>
        <p:spPr>
          <a:xfrm>
            <a:off x="3802832" y="43043"/>
            <a:ext cx="457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733" dirty="0">
                <a:solidFill>
                  <a:srgbClr val="414042"/>
                </a:solidFill>
                <a:latin typeface="Franklin Gothic Medium" panose="020B0603020102020204" pitchFamily="34" charset="0"/>
              </a:rPr>
              <a:t>2020 Project Awards</a:t>
            </a:r>
          </a:p>
        </p:txBody>
      </p:sp>
      <p:pic>
        <p:nvPicPr>
          <p:cNvPr id="12" name="Picture 11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41D248C8-E2E6-4B15-95D9-F5084B44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40" y="1202673"/>
            <a:ext cx="182880" cy="182880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1989A18-9C9E-40F4-B3D6-FEF63846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039" y="1211845"/>
            <a:ext cx="182880" cy="182880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BE33974F-9EDE-45C7-9A84-86EE5573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668" y="1776412"/>
            <a:ext cx="182880" cy="182880"/>
          </a:xfrm>
          <a:prstGeom prst="rect">
            <a:avLst/>
          </a:prstGeom>
        </p:spPr>
      </p:pic>
      <p:pic>
        <p:nvPicPr>
          <p:cNvPr id="17" name="Picture 16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DDD7A416-28B7-4382-AD37-12895338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540" y="2590020"/>
            <a:ext cx="182880" cy="182880"/>
          </a:xfrm>
          <a:prstGeom prst="rect">
            <a:avLst/>
          </a:prstGeom>
        </p:spPr>
      </p:pic>
      <p:pic>
        <p:nvPicPr>
          <p:cNvPr id="18" name="Picture 17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24604A0C-B305-4430-8667-DBD8F7CBC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645" y="4588345"/>
            <a:ext cx="182880" cy="182880"/>
          </a:xfrm>
          <a:prstGeom prst="rect">
            <a:avLst/>
          </a:prstGeom>
        </p:spPr>
      </p:pic>
      <p:pic>
        <p:nvPicPr>
          <p:cNvPr id="19" name="Picture 18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BC202B0E-3943-4EC6-9771-B05B5E0F7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47" y="3764267"/>
            <a:ext cx="182880" cy="182880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D64AC4C8-9D2A-4578-9BD7-DF511EC6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5719" y="3174909"/>
            <a:ext cx="182880" cy="182880"/>
          </a:xfrm>
          <a:prstGeom prst="rect">
            <a:avLst/>
          </a:prstGeom>
        </p:spPr>
      </p:pic>
      <p:pic>
        <p:nvPicPr>
          <p:cNvPr id="21" name="Picture 20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E29F3E86-6396-49B0-986D-3E0FB1612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4" y="2607951"/>
            <a:ext cx="182880" cy="182880"/>
          </a:xfrm>
          <a:prstGeom prst="rect">
            <a:avLst/>
          </a:prstGeom>
        </p:spPr>
      </p:pic>
      <p:pic>
        <p:nvPicPr>
          <p:cNvPr id="22" name="Picture 21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5373C1F8-401E-49AE-9CE2-6EDE93361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332" y="1785377"/>
            <a:ext cx="182880" cy="182880"/>
          </a:xfrm>
          <a:prstGeom prst="rect">
            <a:avLst/>
          </a:prstGeom>
        </p:spPr>
      </p:pic>
      <p:pic>
        <p:nvPicPr>
          <p:cNvPr id="23" name="Picture 22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51816E44-B2A0-41F0-A100-8868673D2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12" y="3174909"/>
            <a:ext cx="182880" cy="182880"/>
          </a:xfrm>
          <a:prstGeom prst="rect">
            <a:avLst/>
          </a:prstGeom>
        </p:spPr>
      </p:pic>
      <p:pic>
        <p:nvPicPr>
          <p:cNvPr id="25" name="Picture 24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9733D557-8E7B-4263-B13F-86B934A15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299" y="4588345"/>
            <a:ext cx="182880" cy="182880"/>
          </a:xfrm>
          <a:prstGeom prst="rect">
            <a:avLst/>
          </a:prstGeom>
        </p:spPr>
      </p:pic>
      <p:pic>
        <p:nvPicPr>
          <p:cNvPr id="26" name="Picture 25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3325755-BC55-4228-A17D-265E9934D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24" y="3764267"/>
            <a:ext cx="182880" cy="182880"/>
          </a:xfrm>
          <a:prstGeom prst="rect">
            <a:avLst/>
          </a:prstGeom>
        </p:spPr>
      </p:pic>
      <p:pic>
        <p:nvPicPr>
          <p:cNvPr id="27" name="Picture 26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BFCFE824-37C3-49F3-8B53-A207A75E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92" y="5153120"/>
            <a:ext cx="182880" cy="182880"/>
          </a:xfrm>
          <a:prstGeom prst="rect">
            <a:avLst/>
          </a:prstGeom>
        </p:spPr>
      </p:pic>
      <p:pic>
        <p:nvPicPr>
          <p:cNvPr id="28" name="Picture 27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5E75C251-0DF6-4045-A79A-75BDED62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5750765"/>
            <a:ext cx="182880" cy="182880"/>
          </a:xfrm>
          <a:prstGeom prst="rect">
            <a:avLst/>
          </a:prstGeom>
        </p:spPr>
      </p:pic>
      <p:pic>
        <p:nvPicPr>
          <p:cNvPr id="29" name="Picture 28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3DD57725-8885-4EC4-8E2E-7E04BDDF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23" y="6324509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755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4">
      <a:dk1>
        <a:srgbClr val="414042"/>
      </a:dk1>
      <a:lt1>
        <a:sysClr val="window" lastClr="FFFFFF"/>
      </a:lt1>
      <a:dk2>
        <a:srgbClr val="58595B"/>
      </a:dk2>
      <a:lt2>
        <a:srgbClr val="D1D3D4"/>
      </a:lt2>
      <a:accent1>
        <a:srgbClr val="0851A6"/>
      </a:accent1>
      <a:accent2>
        <a:srgbClr val="DD0031"/>
      </a:accent2>
      <a:accent3>
        <a:srgbClr val="7FA1D5"/>
      </a:accent3>
      <a:accent4>
        <a:srgbClr val="4281C3"/>
      </a:accent4>
      <a:accent5>
        <a:srgbClr val="003A6D"/>
      </a:accent5>
      <a:accent6>
        <a:srgbClr val="001E48"/>
      </a:accent6>
      <a:hlink>
        <a:srgbClr val="8B0029"/>
      </a:hlink>
      <a:folHlink>
        <a:srgbClr val="5E000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Widescreen</PresentationFormat>
  <Paragraphs>38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Franklin Gothic Medium</vt:lpstr>
      <vt:lpstr>Wingdings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Godboldt, Melissa A</dc:creator>
  <cp:lastModifiedBy>Godboldt, Melissa A</cp:lastModifiedBy>
  <cp:revision>1</cp:revision>
  <dcterms:created xsi:type="dcterms:W3CDTF">2021-09-27T14:15:28Z</dcterms:created>
  <dcterms:modified xsi:type="dcterms:W3CDTF">2021-09-27T14:15:42Z</dcterms:modified>
</cp:coreProperties>
</file>